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40" r:id="rId2"/>
    <p:sldId id="309" r:id="rId3"/>
    <p:sldId id="312" r:id="rId4"/>
    <p:sldId id="274" r:id="rId5"/>
    <p:sldId id="314" r:id="rId6"/>
    <p:sldId id="315" r:id="rId7"/>
    <p:sldId id="316" r:id="rId8"/>
    <p:sldId id="317" r:id="rId9"/>
    <p:sldId id="318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1" r:id="rId21"/>
    <p:sldId id="330" r:id="rId22"/>
    <p:sldId id="332" r:id="rId23"/>
    <p:sldId id="333" r:id="rId24"/>
    <p:sldId id="334" r:id="rId25"/>
    <p:sldId id="337" r:id="rId26"/>
    <p:sldId id="338" r:id="rId27"/>
    <p:sldId id="339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ay ver." id="{395A6AC8-F1DA-204F-AFAB-7FC7490B8480}">
          <p14:sldIdLst>
            <p14:sldId id="340"/>
            <p14:sldId id="309"/>
            <p14:sldId id="312"/>
            <p14:sldId id="274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  <p14:sldId id="334"/>
            <p14:sldId id="337"/>
            <p14:sldId id="338"/>
            <p14:sldId id="339"/>
          </p14:sldIdLst>
        </p14:section>
        <p14:section name="white ver." id="{8C41E613-0295-6549-909E-AC320B6D1D6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3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282828"/>
    <a:srgbClr val="269DD6"/>
    <a:srgbClr val="F8A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59309" autoAdjust="0"/>
  </p:normalViewPr>
  <p:slideViewPr>
    <p:cSldViewPr snapToGrid="0">
      <p:cViewPr varScale="1">
        <p:scale>
          <a:sx n="40" d="100"/>
          <a:sy n="40" d="100"/>
        </p:scale>
        <p:origin x="2176" y="32"/>
      </p:cViewPr>
      <p:guideLst>
        <p:guide orient="horz" pos="233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7C2C0-BDEC-4DFB-860D-6915FF858D51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7922-A642-4A7B-B7AF-1DBFAA901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07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91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5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2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4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2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59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7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1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3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73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9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1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2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4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0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61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3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8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3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3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7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B589-BBA9-4D58-9DFF-10DF52AB8CB5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8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AZ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67" y="1473025"/>
            <a:ext cx="2888066" cy="2888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8028" y="4333004"/>
            <a:ext cx="137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클러스터링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6167" y="4115496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2018.09.13</a:t>
            </a:r>
            <a:endParaRPr lang="ko-KR" altLang="en-US" sz="120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8468" y="4764518"/>
            <a:ext cx="2093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sz="12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발표자</a:t>
            </a:r>
            <a:r>
              <a:rPr lang="en-US" altLang="ko-KR" sz="12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김열린 </a:t>
            </a:r>
            <a:r>
              <a:rPr lang="en-US" altLang="ko-KR" sz="12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sz="1200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3" name="직선 연결선 13"/>
          <p:cNvCxnSpPr/>
          <p:nvPr/>
        </p:nvCxnSpPr>
        <p:spPr>
          <a:xfrm>
            <a:off x="2668471" y="3989501"/>
            <a:ext cx="3810267" cy="0"/>
          </a:xfrm>
          <a:prstGeom prst="line">
            <a:avLst/>
          </a:prstGeom>
          <a:ln w="12700" cmpd="sng">
            <a:solidFill>
              <a:schemeClr val="tx1">
                <a:lumMod val="95000"/>
                <a:lumOff val="5000"/>
                <a:alpha val="23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87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" y="1551722"/>
            <a:ext cx="8680096" cy="40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2" y="1662420"/>
            <a:ext cx="8680096" cy="3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2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1" y="1662420"/>
            <a:ext cx="8120077" cy="3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5" y="1662420"/>
            <a:ext cx="8566529" cy="3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" y="1662420"/>
            <a:ext cx="8164995" cy="3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5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84151-38AF-4083-BE10-6DCE7A871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6" y="1662420"/>
            <a:ext cx="8125706" cy="38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DE474-7B1B-43CD-8350-040466354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4" y="1806276"/>
            <a:ext cx="8454234" cy="38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781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계층 군집 같이 활용하는 법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0" y="1265459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계층 군집을 통해 </a:t>
            </a:r>
            <a:r>
              <a:rPr lang="en-US" altLang="ko-KR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kmeans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Local optimization 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A2B189-3075-4776-AF6A-2F81259E98FD}"/>
              </a:ext>
            </a:extLst>
          </p:cNvPr>
          <p:cNvGrpSpPr/>
          <p:nvPr/>
        </p:nvGrpSpPr>
        <p:grpSpPr>
          <a:xfrm>
            <a:off x="161951" y="1924136"/>
            <a:ext cx="4933949" cy="3206605"/>
            <a:chOff x="197019" y="2453815"/>
            <a:chExt cx="4933949" cy="32066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73ED14E-9C71-4F28-BFE3-4810A305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19" y="2453815"/>
              <a:ext cx="4753502" cy="3062451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ACE60C-6813-436C-8740-C156BBD25A42}"/>
                </a:ext>
              </a:extLst>
            </p:cNvPr>
            <p:cNvSpPr/>
            <p:nvPr/>
          </p:nvSpPr>
          <p:spPr>
            <a:xfrm>
              <a:off x="342920" y="2748790"/>
              <a:ext cx="1932919" cy="2767475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CCF509-ADC3-4C59-81FE-BF17669D5AA5}"/>
                </a:ext>
              </a:extLst>
            </p:cNvPr>
            <p:cNvSpPr/>
            <p:nvPr/>
          </p:nvSpPr>
          <p:spPr>
            <a:xfrm>
              <a:off x="2421740" y="2784859"/>
              <a:ext cx="803984" cy="287556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B468808-79FA-4C19-8771-ED8A0217E717}"/>
                </a:ext>
              </a:extLst>
            </p:cNvPr>
            <p:cNvSpPr/>
            <p:nvPr/>
          </p:nvSpPr>
          <p:spPr>
            <a:xfrm>
              <a:off x="3371624" y="2748790"/>
              <a:ext cx="863917" cy="2875561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1FC2F5-50AC-4842-9515-0BE9D4ECBFB2}"/>
                </a:ext>
              </a:extLst>
            </p:cNvPr>
            <p:cNvSpPr/>
            <p:nvPr/>
          </p:nvSpPr>
          <p:spPr>
            <a:xfrm>
              <a:off x="4267051" y="2694746"/>
              <a:ext cx="863917" cy="2875561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48FC0A1-9105-4E39-BB34-56AAB2B79855}"/>
              </a:ext>
            </a:extLst>
          </p:cNvPr>
          <p:cNvSpPr/>
          <p:nvPr/>
        </p:nvSpPr>
        <p:spPr>
          <a:xfrm rot="2401996">
            <a:off x="5551958" y="2251751"/>
            <a:ext cx="863917" cy="5232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7E503-5E10-4449-854E-D01D084D85C0}"/>
              </a:ext>
            </a:extLst>
          </p:cNvPr>
          <p:cNvSpPr txBox="1"/>
          <p:nvPr/>
        </p:nvSpPr>
        <p:spPr>
          <a:xfrm>
            <a:off x="6195529" y="3038387"/>
            <a:ext cx="2289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latin typeface="+mj-lt"/>
              </a:rPr>
              <a:t>Kmeans</a:t>
            </a:r>
            <a:r>
              <a:rPr lang="en-US" altLang="ko-KR" sz="3600" b="1" dirty="0">
                <a:latin typeface="+mj-lt"/>
              </a:rPr>
              <a:t> </a:t>
            </a:r>
            <a:r>
              <a:rPr lang="ko-KR" altLang="en-US" sz="3600" b="1" dirty="0">
                <a:latin typeface="+mj-lt"/>
              </a:rPr>
              <a:t>돌리기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FD6F69-2AFE-49B9-BBA3-2670370580BD}"/>
              </a:ext>
            </a:extLst>
          </p:cNvPr>
          <p:cNvSpPr txBox="1"/>
          <p:nvPr/>
        </p:nvSpPr>
        <p:spPr>
          <a:xfrm>
            <a:off x="74832" y="5297948"/>
            <a:ext cx="868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1.Kmeans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를 굳이 많이 돌려가며 </a:t>
            </a:r>
            <a:r>
              <a:rPr lang="ko-KR" altLang="en-US" sz="2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최적값을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찾을 필요가 없다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수가 많아서 계층 군집화 힘들 때는 샘플을 뽑아서 시행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BDDC5-4C08-4C08-8F4C-ED0715143DE1}"/>
              </a:ext>
            </a:extLst>
          </p:cNvPr>
          <p:cNvSpPr txBox="1"/>
          <p:nvPr/>
        </p:nvSpPr>
        <p:spPr>
          <a:xfrm>
            <a:off x="429679" y="1763101"/>
            <a:ext cx="5183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계층 군집화를 통해 좋은 초기 군집을 얻기</a:t>
            </a:r>
          </a:p>
        </p:txBody>
      </p:sp>
    </p:spTree>
    <p:extLst>
      <p:ext uri="{BB962C8B-B14F-4D97-AF65-F5344CB8AC3E}">
        <p14:creationId xmlns:p14="http://schemas.microsoft.com/office/powerpoint/2010/main" val="44159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781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계층 군집 같이 활용하는 법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0" y="1265459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계층 군집을 통해 </a:t>
            </a:r>
            <a:r>
              <a:rPr lang="en-US" altLang="ko-KR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kmeans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군집수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결정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517132B-33C2-46F4-B32E-5B93563FE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9" y="2306155"/>
            <a:ext cx="4946536" cy="31868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01107B-7A78-4F59-8F3B-8A19378E329E}"/>
              </a:ext>
            </a:extLst>
          </p:cNvPr>
          <p:cNvSpPr txBox="1"/>
          <p:nvPr/>
        </p:nvSpPr>
        <p:spPr>
          <a:xfrm>
            <a:off x="1324850" y="5474360"/>
            <a:ext cx="369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계층 군집 시각화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A10E4DE-21EA-470D-81DE-47F6D9FD11C5}"/>
              </a:ext>
            </a:extLst>
          </p:cNvPr>
          <p:cNvSpPr/>
          <p:nvPr/>
        </p:nvSpPr>
        <p:spPr>
          <a:xfrm>
            <a:off x="4886725" y="3638586"/>
            <a:ext cx="861906" cy="2735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BFF48-43BE-49C1-98FD-72A9220B2997}"/>
              </a:ext>
            </a:extLst>
          </p:cNvPr>
          <p:cNvSpPr txBox="1"/>
          <p:nvPr/>
        </p:nvSpPr>
        <p:spPr>
          <a:xfrm>
            <a:off x="5543693" y="2827035"/>
            <a:ext cx="3692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데이터 군집들의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계층 구조를 확인후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합리적으로</a:t>
            </a:r>
            <a:endParaRPr lang="en-US" altLang="ko-KR" sz="2800" b="1" dirty="0"/>
          </a:p>
          <a:p>
            <a:pPr algn="ctr"/>
            <a:r>
              <a:rPr lang="ko-KR" altLang="en-US" sz="2800" b="1" dirty="0" err="1"/>
              <a:t>군집수</a:t>
            </a:r>
            <a:r>
              <a:rPr lang="ko-KR" altLang="en-US" sz="2800" b="1" dirty="0"/>
              <a:t> 결정</a:t>
            </a:r>
          </a:p>
        </p:txBody>
      </p:sp>
    </p:spTree>
    <p:extLst>
      <p:ext uri="{BB962C8B-B14F-4D97-AF65-F5344CB8AC3E}">
        <p14:creationId xmlns:p14="http://schemas.microsoft.com/office/powerpoint/2010/main" val="2481673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군집화에 사용되는 거리들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0" y="1265459"/>
            <a:ext cx="868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데이터의 차원이 클 때는 </a:t>
            </a:r>
            <a:r>
              <a:rPr lang="ko-KR" altLang="en-US" sz="2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맨하탄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거리를 이용하여 군집화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맨하탄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거리는 각 특성들을 더한 절대거리를 구해준다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C20BB8-D6FF-45AF-9553-B47964865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7"/>
          <a:stretch/>
        </p:blipFill>
        <p:spPr>
          <a:xfrm>
            <a:off x="1082589" y="2053239"/>
            <a:ext cx="6978822" cy="42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10200" y="1251857"/>
            <a:ext cx="2052000" cy="3683646"/>
          </a:xfrm>
          <a:prstGeom prst="rect">
            <a:avLst/>
          </a:prstGeom>
          <a:solidFill>
            <a:srgbClr val="28282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50404" y="1250112"/>
            <a:ext cx="7647782" cy="0"/>
          </a:xfrm>
          <a:prstGeom prst="line">
            <a:avLst/>
          </a:prstGeom>
          <a:ln w="3175" cmpd="sng">
            <a:solidFill>
              <a:schemeClr val="tx1">
                <a:lumMod val="95000"/>
                <a:lumOff val="5000"/>
                <a:alpha val="23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4035" y="2180804"/>
            <a:ext cx="162605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en-US" altLang="ko-KR" sz="1400" spc="-150" dirty="0" err="1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Kmeans</a:t>
            </a:r>
            <a:r>
              <a:rPr lang="ko-KR" altLang="en-US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sz="14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2..</a:t>
            </a:r>
            <a:r>
              <a:rPr lang="ko-KR" altLang="en-US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계층 군집화</a:t>
            </a:r>
            <a:endParaRPr lang="en-US" altLang="ko-KR" sz="14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en-US" altLang="ko-KR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거리 측도</a:t>
            </a:r>
            <a:endParaRPr lang="en-US" altLang="ko-KR" sz="14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4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 외 기법들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8756" y="164555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rgbClr val="00B0F0">
                    <a:alpha val="99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목　차</a:t>
            </a:r>
          </a:p>
        </p:txBody>
      </p:sp>
      <p:sp>
        <p:nvSpPr>
          <p:cNvPr id="13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4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군집화에 사용되는 거리들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0" y="1265459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마할라노비스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 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 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변수들 간의 공분산을 고려한 거리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3E1DE-08A2-440B-99DE-5E361161F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67" y="1724004"/>
            <a:ext cx="4524162" cy="3937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13262E-ABB8-44EC-BB45-B566F92E6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8" t="-55" b="-1"/>
          <a:stretch/>
        </p:blipFill>
        <p:spPr>
          <a:xfrm>
            <a:off x="3474965" y="5491056"/>
            <a:ext cx="3190461" cy="675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30E9C-9EDD-40AA-9598-23A57FB88CEA}"/>
              </a:ext>
            </a:extLst>
          </p:cNvPr>
          <p:cNvSpPr txBox="1"/>
          <p:nvPr/>
        </p:nvSpPr>
        <p:spPr>
          <a:xfrm>
            <a:off x="1271740" y="5568256"/>
            <a:ext cx="230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유클리드 거리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2A77D1-06B6-497C-AD76-6E16818D2175}"/>
              </a:ext>
            </a:extLst>
          </p:cNvPr>
          <p:cNvSpPr/>
          <p:nvPr/>
        </p:nvSpPr>
        <p:spPr>
          <a:xfrm>
            <a:off x="4881966" y="4967836"/>
            <a:ext cx="697424" cy="52322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67CC22-F175-4AD8-96EB-51475863CDC8}"/>
              </a:ext>
            </a:extLst>
          </p:cNvPr>
          <p:cNvCxnSpPr>
            <a:stCxn id="9" idx="0"/>
          </p:cNvCxnSpPr>
          <p:nvPr/>
        </p:nvCxnSpPr>
        <p:spPr>
          <a:xfrm flipV="1">
            <a:off x="5230678" y="3270142"/>
            <a:ext cx="1588576" cy="169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48D8D9-87A8-4CF8-976E-F72FECAF7904}"/>
              </a:ext>
            </a:extLst>
          </p:cNvPr>
          <p:cNvSpPr txBox="1"/>
          <p:nvPr/>
        </p:nvSpPr>
        <p:spPr>
          <a:xfrm>
            <a:off x="6466125" y="2350042"/>
            <a:ext cx="2329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공분산행렬의 </a:t>
            </a:r>
            <a:r>
              <a:rPr lang="ko-KR" altLang="en-US" sz="2800" b="1" dirty="0" err="1"/>
              <a:t>역행렬</a:t>
            </a:r>
            <a:endParaRPr lang="en-US" altLang="ko-KR" sz="28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2C82BF-5A0B-4F10-86B9-26DDD86A04B7}"/>
              </a:ext>
            </a:extLst>
          </p:cNvPr>
          <p:cNvCxnSpPr/>
          <p:nvPr/>
        </p:nvCxnSpPr>
        <p:spPr>
          <a:xfrm flipH="1">
            <a:off x="3902673" y="3102198"/>
            <a:ext cx="1212850" cy="7683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E1C480-14D9-4C4D-8F71-9525C55A0242}"/>
              </a:ext>
            </a:extLst>
          </p:cNvPr>
          <p:cNvCxnSpPr/>
          <p:nvPr/>
        </p:nvCxnSpPr>
        <p:spPr>
          <a:xfrm flipV="1">
            <a:off x="3759200" y="2971800"/>
            <a:ext cx="1276350" cy="755650"/>
          </a:xfrm>
          <a:prstGeom prst="straightConnector1">
            <a:avLst/>
          </a:prstGeom>
          <a:ln>
            <a:solidFill>
              <a:srgbClr val="212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E4494D-9706-4141-A4BE-496445A4BDED}"/>
              </a:ext>
            </a:extLst>
          </p:cNvPr>
          <p:cNvCxnSpPr/>
          <p:nvPr/>
        </p:nvCxnSpPr>
        <p:spPr>
          <a:xfrm flipH="1" flipV="1">
            <a:off x="3181350" y="3349625"/>
            <a:ext cx="577850" cy="377825"/>
          </a:xfrm>
          <a:prstGeom prst="straightConnector1">
            <a:avLst/>
          </a:prstGeom>
          <a:ln>
            <a:solidFill>
              <a:srgbClr val="212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CDBB16-6124-45EA-BA5D-4A68768B0411}"/>
              </a:ext>
            </a:extLst>
          </p:cNvPr>
          <p:cNvCxnSpPr/>
          <p:nvPr/>
        </p:nvCxnSpPr>
        <p:spPr>
          <a:xfrm>
            <a:off x="3047898" y="3466725"/>
            <a:ext cx="617723" cy="39407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0E217C-45F8-4991-85D5-B63EB19E1BCF}"/>
              </a:ext>
            </a:extLst>
          </p:cNvPr>
          <p:cNvSpPr txBox="1"/>
          <p:nvPr/>
        </p:nvSpPr>
        <p:spPr>
          <a:xfrm>
            <a:off x="-8014" y="2219368"/>
            <a:ext cx="389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B050"/>
                </a:solidFill>
              </a:rPr>
              <a:t>공분산행렬 변환의 </a:t>
            </a:r>
            <a:endParaRPr lang="en-US" altLang="ko-KR" sz="28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2800" b="1" dirty="0">
                <a:solidFill>
                  <a:srgbClr val="00B050"/>
                </a:solidFill>
              </a:rPr>
              <a:t>역변환을 </a:t>
            </a:r>
            <a:r>
              <a:rPr lang="ko-KR" altLang="en-US" sz="2800" b="1" dirty="0" err="1">
                <a:solidFill>
                  <a:srgbClr val="00B050"/>
                </a:solidFill>
              </a:rPr>
              <a:t>취해줌</a:t>
            </a:r>
            <a:endParaRPr lang="ko-KR" alt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1C03C-F9A4-4C4F-9424-E8963DA12404}"/>
              </a:ext>
            </a:extLst>
          </p:cNvPr>
          <p:cNvSpPr txBox="1"/>
          <p:nvPr/>
        </p:nvSpPr>
        <p:spPr>
          <a:xfrm>
            <a:off x="4485372" y="3552285"/>
            <a:ext cx="4194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50"/>
                </a:solidFill>
              </a:rPr>
              <a:t>역변환을 취해주게 되므로 </a:t>
            </a:r>
            <a:r>
              <a:rPr lang="en-US" altLang="ko-KR" sz="2000" b="1" dirty="0">
                <a:solidFill>
                  <a:srgbClr val="00B050"/>
                </a:solidFill>
              </a:rPr>
              <a:t>C</a:t>
            </a:r>
            <a:r>
              <a:rPr lang="ko-KR" altLang="en-US" sz="2000" b="1" dirty="0">
                <a:solidFill>
                  <a:srgbClr val="00B050"/>
                </a:solidFill>
              </a:rPr>
              <a:t>방향에 있는 데이터들의 거리가 보다 많이 줄어든다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7784E-A02E-45CF-A669-11E3A1250F66}"/>
              </a:ext>
            </a:extLst>
          </p:cNvPr>
          <p:cNvSpPr txBox="1"/>
          <p:nvPr/>
        </p:nvSpPr>
        <p:spPr>
          <a:xfrm>
            <a:off x="5555844" y="4187011"/>
            <a:ext cx="366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C</a:t>
            </a:r>
            <a:r>
              <a:rPr lang="ko-KR" altLang="en-US" b="1" dirty="0">
                <a:solidFill>
                  <a:srgbClr val="FF0000"/>
                </a:solidFill>
              </a:rPr>
              <a:t>방향에 있는 데이터들의 거리가 실제보다 가깝게 처리</a:t>
            </a:r>
          </a:p>
        </p:txBody>
      </p:sp>
    </p:spTree>
    <p:extLst>
      <p:ext uri="{BB962C8B-B14F-4D97-AF65-F5344CB8AC3E}">
        <p14:creationId xmlns:p14="http://schemas.microsoft.com/office/powerpoint/2010/main" val="209477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군집화에 사용되는 거리들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0" y="1265459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마할라노비스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 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 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변수들 간의 공분산을 고려한 거리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AF5984B-BACB-48B6-AA7F-69CD28949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33" y="2053239"/>
            <a:ext cx="6519933" cy="33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군집화에 사용되는 거리들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9ABC2-C661-4FA3-92F2-66614336AABD}"/>
              </a:ext>
            </a:extLst>
          </p:cNvPr>
          <p:cNvSpPr txBox="1"/>
          <p:nvPr/>
        </p:nvSpPr>
        <p:spPr>
          <a:xfrm>
            <a:off x="-1003100" y="4155383"/>
            <a:ext cx="8680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자카드</a:t>
            </a:r>
            <a:r>
              <a:rPr lang="ko-KR" altLang="en-US" sz="3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 </a:t>
            </a:r>
            <a:r>
              <a:rPr lang="en-US" altLang="ko-KR" sz="3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 1 – </a:t>
            </a:r>
            <a:r>
              <a:rPr lang="ko-KR" altLang="en-US" sz="32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자카드</a:t>
            </a:r>
            <a:r>
              <a:rPr lang="ko-KR" altLang="en-US" sz="3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유사도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9DE5A51-8BE3-42A2-B964-B0B9DE90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9" y="1905056"/>
            <a:ext cx="4506092" cy="1645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F5D5E-F0F8-436C-A575-296981C57273}"/>
              </a:ext>
            </a:extLst>
          </p:cNvPr>
          <p:cNvSpPr txBox="1"/>
          <p:nvPr/>
        </p:nvSpPr>
        <p:spPr>
          <a:xfrm>
            <a:off x="561298" y="2435380"/>
            <a:ext cx="2866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자카드</a:t>
            </a:r>
            <a:r>
              <a:rPr lang="ko-KR" altLang="en-US" sz="3200" b="1" dirty="0"/>
              <a:t> 유사도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BF1DB-FF78-4EB1-B2FC-EFC042F9A303}"/>
              </a:ext>
            </a:extLst>
          </p:cNvPr>
          <p:cNvSpPr txBox="1"/>
          <p:nvPr/>
        </p:nvSpPr>
        <p:spPr>
          <a:xfrm>
            <a:off x="76242" y="1307255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자카드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</a:t>
            </a:r>
          </a:p>
        </p:txBody>
      </p:sp>
    </p:spTree>
    <p:extLst>
      <p:ext uri="{BB962C8B-B14F-4D97-AF65-F5344CB8AC3E}">
        <p14:creationId xmlns:p14="http://schemas.microsoft.com/office/powerpoint/2010/main" val="29890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군집화에 사용되는 거리들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7BF1DB-FF78-4EB1-B2FC-EFC042F9A303}"/>
              </a:ext>
            </a:extLst>
          </p:cNvPr>
          <p:cNvSpPr txBox="1"/>
          <p:nvPr/>
        </p:nvSpPr>
        <p:spPr>
          <a:xfrm>
            <a:off x="76242" y="1307255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자카드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거리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1D1EF8-23DA-43C5-B83F-D2E097E9E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5"/>
          <a:stretch/>
        </p:blipFill>
        <p:spPr>
          <a:xfrm>
            <a:off x="641683" y="1285133"/>
            <a:ext cx="7610475" cy="47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9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53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 외 기법들 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Mean-shift</a:t>
            </a:r>
            <a:endParaRPr lang="ko-KR" altLang="en-US" sz="36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1E3FE4-7D5A-44E9-B4EF-D8EBC5F32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9" y="1704242"/>
            <a:ext cx="3810677" cy="381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76424-A11C-4568-B1C0-C8B012D9CB02}"/>
              </a:ext>
            </a:extLst>
          </p:cNvPr>
          <p:cNvSpPr txBox="1"/>
          <p:nvPr/>
        </p:nvSpPr>
        <p:spPr>
          <a:xfrm>
            <a:off x="4087070" y="2171725"/>
            <a:ext cx="47081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 err="1"/>
              <a:t>Kmeans</a:t>
            </a:r>
            <a:r>
              <a:rPr lang="ko-KR" altLang="en-US" sz="2400" b="1" dirty="0"/>
              <a:t>와 달리 </a:t>
            </a:r>
            <a:r>
              <a:rPr lang="ko-KR" altLang="en-US" sz="2400" b="1" dirty="0">
                <a:solidFill>
                  <a:srgbClr val="FF0000"/>
                </a:solidFill>
              </a:rPr>
              <a:t>일정한 크기의 원 반경</a:t>
            </a:r>
            <a:r>
              <a:rPr lang="ko-KR" altLang="en-US" sz="2400" b="1" dirty="0"/>
              <a:t>을 정하고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그 안에 들어온 데이터들 만을 고려</a:t>
            </a:r>
            <a:r>
              <a:rPr lang="en-US" altLang="ko-KR" sz="2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원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슬라이딩 윈도우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이동시키는 방법은 </a:t>
            </a:r>
            <a:r>
              <a:rPr lang="en-US" altLang="ko-KR" sz="2400" b="1" dirty="0" err="1"/>
              <a:t>Kmeans</a:t>
            </a:r>
            <a:r>
              <a:rPr lang="ko-KR" altLang="en-US" sz="2400" b="1" dirty="0"/>
              <a:t>와 같이 반경 안에 속한 </a:t>
            </a:r>
            <a:r>
              <a:rPr lang="ko-KR" altLang="en-US" sz="2400" b="1" dirty="0">
                <a:solidFill>
                  <a:srgbClr val="FF0000"/>
                </a:solidFill>
              </a:rPr>
              <a:t>데이터들의 평균 지점으로 이동</a:t>
            </a:r>
            <a:r>
              <a:rPr lang="ko-KR" altLang="en-US" sz="2400" b="1" dirty="0"/>
              <a:t>시킴</a:t>
            </a:r>
            <a:r>
              <a:rPr lang="en-US" altLang="ko-KR" sz="2400" b="1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697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553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 외 기법들 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Mean-shift</a:t>
            </a:r>
            <a:endParaRPr lang="ko-KR" altLang="en-US" sz="36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1E3FE4-7D5A-44E9-B4EF-D8EBC5F32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9" y="1704242"/>
            <a:ext cx="3810677" cy="381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76424-A11C-4568-B1C0-C8B012D9CB02}"/>
              </a:ext>
            </a:extLst>
          </p:cNvPr>
          <p:cNvSpPr txBox="1"/>
          <p:nvPr/>
        </p:nvSpPr>
        <p:spPr>
          <a:xfrm>
            <a:off x="4048157" y="1704242"/>
            <a:ext cx="47081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다수의 슬라이딩 윈도우들을 균일하게 배치</a:t>
            </a:r>
            <a:r>
              <a:rPr lang="en-US" altLang="ko-KR" sz="2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모든 슬라이딩 윈도우들이 각 군집에 모일 때까지 알고리즘 진행</a:t>
            </a:r>
            <a:r>
              <a:rPr lang="en-US" altLang="ko-KR" sz="2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각 군집의 중심점들이 정해지면 가장 가까운 데이터들을 각 중심점에 </a:t>
            </a:r>
            <a:r>
              <a:rPr lang="en-US" altLang="ko-KR" sz="2400" b="1" dirty="0"/>
              <a:t>assign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19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 외 기법들 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DBSCAN</a:t>
            </a:r>
            <a:endParaRPr lang="ko-KR" altLang="en-US" sz="36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8A891-A4A3-497F-B0BF-8A9E0317B420}"/>
              </a:ext>
            </a:extLst>
          </p:cNvPr>
          <p:cNvCxnSpPr/>
          <p:nvPr/>
        </p:nvCxnSpPr>
        <p:spPr>
          <a:xfrm>
            <a:off x="5238427" y="496783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695AE2F-A3A3-48BD-ABFF-5CA5B2DCA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0" y="1428582"/>
            <a:ext cx="3221946" cy="220083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FCB6CB-47F0-4E29-97F5-29B655899BCF}"/>
              </a:ext>
            </a:extLst>
          </p:cNvPr>
          <p:cNvCxnSpPr/>
          <p:nvPr/>
        </p:nvCxnSpPr>
        <p:spPr>
          <a:xfrm>
            <a:off x="304800" y="3930316"/>
            <a:ext cx="83537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93E7E5-B6AD-42AC-BF93-BA75DB741A88}"/>
              </a:ext>
            </a:extLst>
          </p:cNvPr>
          <p:cNvCxnSpPr/>
          <p:nvPr/>
        </p:nvCxnSpPr>
        <p:spPr>
          <a:xfrm>
            <a:off x="4572000" y="1325240"/>
            <a:ext cx="0" cy="538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9F8D070-CE41-444E-A536-1EBA79198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24" y="1422736"/>
            <a:ext cx="2805847" cy="22008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DFC7000-A06A-42FD-BD56-C831CFA78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4112708"/>
            <a:ext cx="2833695" cy="22008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F3CD69-8A7D-4537-833B-449F537C3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24" y="4017744"/>
            <a:ext cx="2934449" cy="22008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011230-13B1-4D27-948D-B8745E5456BD}"/>
              </a:ext>
            </a:extLst>
          </p:cNvPr>
          <p:cNvSpPr txBox="1"/>
          <p:nvPr/>
        </p:nvSpPr>
        <p:spPr>
          <a:xfrm>
            <a:off x="4066086" y="3429000"/>
            <a:ext cx="50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E5701D-C78A-4934-9301-09D46F0526EA}"/>
              </a:ext>
            </a:extLst>
          </p:cNvPr>
          <p:cNvSpPr txBox="1"/>
          <p:nvPr/>
        </p:nvSpPr>
        <p:spPr>
          <a:xfrm>
            <a:off x="4645715" y="3437460"/>
            <a:ext cx="50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9F99AC-5769-41C5-97A1-29174AD57690}"/>
              </a:ext>
            </a:extLst>
          </p:cNvPr>
          <p:cNvSpPr txBox="1"/>
          <p:nvPr/>
        </p:nvSpPr>
        <p:spPr>
          <a:xfrm>
            <a:off x="4076345" y="3999426"/>
            <a:ext cx="50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E58336-D764-45B2-BE73-1877782B898C}"/>
              </a:ext>
            </a:extLst>
          </p:cNvPr>
          <p:cNvSpPr txBox="1"/>
          <p:nvPr/>
        </p:nvSpPr>
        <p:spPr>
          <a:xfrm>
            <a:off x="4645715" y="4017744"/>
            <a:ext cx="50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8079FC-1B9C-4454-A98F-1033FD3B5D9C}"/>
              </a:ext>
            </a:extLst>
          </p:cNvPr>
          <p:cNvSpPr/>
          <p:nvPr/>
        </p:nvSpPr>
        <p:spPr>
          <a:xfrm>
            <a:off x="7214522" y="5048073"/>
            <a:ext cx="1732548" cy="1566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6DCFB4-48EE-415A-BB40-2B22A0F27680}"/>
              </a:ext>
            </a:extLst>
          </p:cNvPr>
          <p:cNvSpPr txBox="1"/>
          <p:nvPr/>
        </p:nvSpPr>
        <p:spPr>
          <a:xfrm>
            <a:off x="463904" y="3246609"/>
            <a:ext cx="287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코어 포인트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EFE574-89FE-4DE4-BBCF-9011AE9D8F36}"/>
              </a:ext>
            </a:extLst>
          </p:cNvPr>
          <p:cNvSpPr txBox="1"/>
          <p:nvPr/>
        </p:nvSpPr>
        <p:spPr>
          <a:xfrm>
            <a:off x="3609474" y="1422736"/>
            <a:ext cx="202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minPts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= 4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2A2C4-7735-49E3-AD7D-6208E1246CE3}"/>
              </a:ext>
            </a:extLst>
          </p:cNvPr>
          <p:cNvSpPr txBox="1"/>
          <p:nvPr/>
        </p:nvSpPr>
        <p:spPr>
          <a:xfrm>
            <a:off x="5336177" y="3236959"/>
            <a:ext cx="287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경계 포인트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B077E2-7555-4654-98CC-917784427EC1}"/>
              </a:ext>
            </a:extLst>
          </p:cNvPr>
          <p:cNvSpPr txBox="1"/>
          <p:nvPr/>
        </p:nvSpPr>
        <p:spPr>
          <a:xfrm>
            <a:off x="272018" y="4034588"/>
            <a:ext cx="364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코어 포인트끼리 만남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7B8A75-A431-4177-A532-7E84423C35B8}"/>
              </a:ext>
            </a:extLst>
          </p:cNvPr>
          <p:cNvSpPr txBox="1"/>
          <p:nvPr/>
        </p:nvSpPr>
        <p:spPr>
          <a:xfrm>
            <a:off x="4550170" y="5841933"/>
            <a:ext cx="364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같은 군집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92A858-BC69-4441-B7F8-8CA25E0A4A0B}"/>
              </a:ext>
            </a:extLst>
          </p:cNvPr>
          <p:cNvSpPr txBox="1"/>
          <p:nvPr/>
        </p:nvSpPr>
        <p:spPr>
          <a:xfrm>
            <a:off x="7676996" y="5048073"/>
            <a:ext cx="46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AC61A-0BAB-40E8-821F-AB14CE6562F5}"/>
              </a:ext>
            </a:extLst>
          </p:cNvPr>
          <p:cNvSpPr txBox="1"/>
          <p:nvPr/>
        </p:nvSpPr>
        <p:spPr>
          <a:xfrm>
            <a:off x="7437865" y="5065159"/>
            <a:ext cx="364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노이즈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8D7199D-CC56-48D8-9F21-752BC92F2280}"/>
              </a:ext>
            </a:extLst>
          </p:cNvPr>
          <p:cNvCxnSpPr/>
          <p:nvPr/>
        </p:nvCxnSpPr>
        <p:spPr>
          <a:xfrm>
            <a:off x="3914043" y="4557808"/>
            <a:ext cx="882546" cy="1284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13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496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 외 기법들 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– DBSCAN</a:t>
            </a:r>
            <a:endParaRPr lang="ko-KR" altLang="en-US" sz="36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08EC7-3D57-4618-9224-C4025A8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7" y="1619285"/>
            <a:ext cx="7564125" cy="47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9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BA6FB-732C-4023-A979-69EC35672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12"/>
            <a:ext cx="3487562" cy="3775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DF1B83-5134-4137-9B27-DD8BC12316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727" r="2604" b="9656"/>
          <a:stretch/>
        </p:blipFill>
        <p:spPr>
          <a:xfrm>
            <a:off x="3457463" y="1991119"/>
            <a:ext cx="5124894" cy="2923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FD8F3-FB2F-41D1-BD83-0CEFD05DA38A}"/>
              </a:ext>
            </a:extLst>
          </p:cNvPr>
          <p:cNvSpPr txBox="1"/>
          <p:nvPr/>
        </p:nvSpPr>
        <p:spPr>
          <a:xfrm>
            <a:off x="0" y="5295014"/>
            <a:ext cx="8680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</a:t>
            </a:r>
            <a:r>
              <a:rPr lang="ko-KR" altLang="en-US" sz="6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값을 최소화</a:t>
            </a:r>
          </a:p>
        </p:txBody>
      </p:sp>
    </p:spTree>
    <p:extLst>
      <p:ext uri="{BB962C8B-B14F-4D97-AF65-F5344CB8AC3E}">
        <p14:creationId xmlns:p14="http://schemas.microsoft.com/office/powerpoint/2010/main" val="149285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81B2C-9365-4709-B1E4-89DC792F511C}"/>
              </a:ext>
            </a:extLst>
          </p:cNvPr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8D64B-E5E7-43E4-B13A-470BB95DB1BC}"/>
              </a:ext>
            </a:extLst>
          </p:cNvPr>
          <p:cNvSpPr txBox="1"/>
          <p:nvPr/>
        </p:nvSpPr>
        <p:spPr>
          <a:xfrm>
            <a:off x="14106" y="1446420"/>
            <a:ext cx="4533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1.Clustering assignment STEP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53FFA-19F3-4654-8B12-1FD2350C1AB6}"/>
              </a:ext>
            </a:extLst>
          </p:cNvPr>
          <p:cNvSpPr txBox="1"/>
          <p:nvPr/>
        </p:nvSpPr>
        <p:spPr>
          <a:xfrm>
            <a:off x="4860328" y="1411843"/>
            <a:ext cx="3934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2.Move centroid STEP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B44468-5E2C-43E0-B572-4B590E54A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38" y="1935063"/>
            <a:ext cx="3610206" cy="377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7471E6-D32B-4D1C-A552-1EC3B6820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8" y="1935063"/>
            <a:ext cx="3487562" cy="377528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3A545E-5DBF-4DA9-A018-E4F665F60EB0}"/>
              </a:ext>
            </a:extLst>
          </p:cNvPr>
          <p:cNvSpPr/>
          <p:nvPr/>
        </p:nvSpPr>
        <p:spPr>
          <a:xfrm>
            <a:off x="4268840" y="3683923"/>
            <a:ext cx="773874" cy="4616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B6CFF0A8-3DA5-42BF-B013-57E2368A0AE2}"/>
              </a:ext>
            </a:extLst>
          </p:cNvPr>
          <p:cNvSpPr/>
          <p:nvPr/>
        </p:nvSpPr>
        <p:spPr>
          <a:xfrm rot="5400000">
            <a:off x="4161987" y="441317"/>
            <a:ext cx="666333" cy="1417834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B45320-DF23-466A-9D03-9C025730B362}"/>
              </a:ext>
            </a:extLst>
          </p:cNvPr>
          <p:cNvCxnSpPr>
            <a:cxnSpLocks/>
          </p:cNvCxnSpPr>
          <p:nvPr/>
        </p:nvCxnSpPr>
        <p:spPr>
          <a:xfrm>
            <a:off x="1541124" y="4839128"/>
            <a:ext cx="349321" cy="976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7D1B97-86BE-48FF-945A-DC5150EAF83F}"/>
              </a:ext>
            </a:extLst>
          </p:cNvPr>
          <p:cNvCxnSpPr>
            <a:cxnSpLocks/>
          </p:cNvCxnSpPr>
          <p:nvPr/>
        </p:nvCxnSpPr>
        <p:spPr>
          <a:xfrm flipH="1">
            <a:off x="2280864" y="3955551"/>
            <a:ext cx="123289" cy="1859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F59548-3121-4250-BB6A-A6473F8D0122}"/>
              </a:ext>
            </a:extLst>
          </p:cNvPr>
          <p:cNvCxnSpPr>
            <a:cxnSpLocks/>
          </p:cNvCxnSpPr>
          <p:nvPr/>
        </p:nvCxnSpPr>
        <p:spPr>
          <a:xfrm flipH="1">
            <a:off x="2116477" y="2573676"/>
            <a:ext cx="678094" cy="3241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1BD4D46-467D-4C49-88B3-DD20B62C799C}"/>
              </a:ext>
            </a:extLst>
          </p:cNvPr>
          <p:cNvCxnSpPr>
            <a:cxnSpLocks/>
          </p:cNvCxnSpPr>
          <p:nvPr/>
        </p:nvCxnSpPr>
        <p:spPr>
          <a:xfrm flipH="1">
            <a:off x="2547992" y="3041151"/>
            <a:ext cx="760287" cy="2774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8991FA-B400-4EB5-B14B-B2B88BC27983}"/>
              </a:ext>
            </a:extLst>
          </p:cNvPr>
          <p:cNvSpPr txBox="1"/>
          <p:nvPr/>
        </p:nvSpPr>
        <p:spPr>
          <a:xfrm>
            <a:off x="636755" y="5841484"/>
            <a:ext cx="8443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각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centroid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assign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된 값들의 평균점으로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centroid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를 이동시킴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그리고 새로운 중심점에서 가장 가까운 값들을 다시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assign.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이것을 무한반복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087A4D4-D518-4600-A27D-03510C933D05}"/>
              </a:ext>
            </a:extLst>
          </p:cNvPr>
          <p:cNvSpPr/>
          <p:nvPr/>
        </p:nvSpPr>
        <p:spPr>
          <a:xfrm>
            <a:off x="4150760" y="5841484"/>
            <a:ext cx="782478" cy="3955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83C1F68-A6FA-4D50-B195-51FD8AB189C2}"/>
              </a:ext>
            </a:extLst>
          </p:cNvPr>
          <p:cNvCxnSpPr>
            <a:stCxn id="38" idx="0"/>
          </p:cNvCxnSpPr>
          <p:nvPr/>
        </p:nvCxnSpPr>
        <p:spPr>
          <a:xfrm rot="5400000" flipH="1" flipV="1">
            <a:off x="5185979" y="4893792"/>
            <a:ext cx="303713" cy="15916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83EA427-9130-454F-874A-3E03A208A19B}"/>
              </a:ext>
            </a:extLst>
          </p:cNvPr>
          <p:cNvSpPr txBox="1"/>
          <p:nvPr/>
        </p:nvSpPr>
        <p:spPr>
          <a:xfrm>
            <a:off x="6076683" y="5320297"/>
            <a:ext cx="3074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평균점이 </a:t>
            </a:r>
            <a:r>
              <a:rPr lang="en-US" altLang="ko-KR" sz="2000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값을 가장 최소화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C5B089-F075-416E-8FBD-33352F156CB4}"/>
              </a:ext>
            </a:extLst>
          </p:cNvPr>
          <p:cNvSpPr txBox="1"/>
          <p:nvPr/>
        </p:nvSpPr>
        <p:spPr>
          <a:xfrm>
            <a:off x="4618874" y="5537771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WHY?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6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C843F-E1B9-46F4-8A4E-10B4F5A66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0" y="1731739"/>
            <a:ext cx="7028219" cy="3953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A90D3-462A-4B25-A112-A191D34AFC9B}"/>
              </a:ext>
            </a:extLst>
          </p:cNvPr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0161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FD8F3-FB2F-41D1-BD83-0CEFD05DA38A}"/>
              </a:ext>
            </a:extLst>
          </p:cNvPr>
          <p:cNvSpPr txBox="1"/>
          <p:nvPr/>
        </p:nvSpPr>
        <p:spPr>
          <a:xfrm>
            <a:off x="256556" y="1197356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Local optimization </a:t>
            </a: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6CC98-9771-4454-8C3F-2583C9DFF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2" y="1720576"/>
            <a:ext cx="8912603" cy="3099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D4DBE-C8E9-4611-BE59-4FFB13838D5D}"/>
              </a:ext>
            </a:extLst>
          </p:cNvPr>
          <p:cNvSpPr txBox="1"/>
          <p:nvPr/>
        </p:nvSpPr>
        <p:spPr>
          <a:xfrm>
            <a:off x="922475" y="4529993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CASE 1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7CD13-22F4-4FC1-955B-F098FF97F75A}"/>
              </a:ext>
            </a:extLst>
          </p:cNvPr>
          <p:cNvSpPr txBox="1"/>
          <p:nvPr/>
        </p:nvSpPr>
        <p:spPr>
          <a:xfrm>
            <a:off x="3671946" y="4521114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CASE 2</a:t>
            </a:r>
            <a:endParaRPr lang="ko-KR" alt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DF1EC-4947-4D4F-939B-2959315E3A87}"/>
              </a:ext>
            </a:extLst>
          </p:cNvPr>
          <p:cNvSpPr txBox="1"/>
          <p:nvPr/>
        </p:nvSpPr>
        <p:spPr>
          <a:xfrm>
            <a:off x="6823038" y="4539728"/>
            <a:ext cx="1571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CASE 3</a:t>
            </a:r>
            <a:endParaRPr lang="ko-KR" altLang="en-US" sz="3200" b="1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F50721A-F2D2-4A0F-AE5F-EBA2C6CDFC37}"/>
              </a:ext>
            </a:extLst>
          </p:cNvPr>
          <p:cNvSpPr/>
          <p:nvPr/>
        </p:nvSpPr>
        <p:spPr>
          <a:xfrm>
            <a:off x="4331368" y="5105889"/>
            <a:ext cx="299023" cy="5071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E2208-7264-4A4D-A78D-689BDFFF82E0}"/>
              </a:ext>
            </a:extLst>
          </p:cNvPr>
          <p:cNvSpPr txBox="1"/>
          <p:nvPr/>
        </p:nvSpPr>
        <p:spPr>
          <a:xfrm>
            <a:off x="76242" y="5691519"/>
            <a:ext cx="868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Kmeans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알고리즘을 반복해서 돌린 후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J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값이 가장 작아지는</a:t>
            </a: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초기 중심점 위치를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A8D951-D63D-49ED-8642-02575A769458}"/>
              </a:ext>
            </a:extLst>
          </p:cNvPr>
          <p:cNvSpPr/>
          <p:nvPr/>
        </p:nvSpPr>
        <p:spPr>
          <a:xfrm>
            <a:off x="256556" y="1879600"/>
            <a:ext cx="842354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초기 단계에서 중심점 위치를 어떻게 </a:t>
            </a:r>
            <a:r>
              <a:rPr lang="ko-KR" altLang="en-US" sz="2000" b="1" dirty="0" err="1">
                <a:solidFill>
                  <a:schemeClr val="tx1"/>
                </a:solidFill>
              </a:rPr>
              <a:t>선택하느냐에</a:t>
            </a:r>
            <a:r>
              <a:rPr lang="ko-KR" altLang="en-US" sz="2000" b="1" dirty="0">
                <a:solidFill>
                  <a:schemeClr val="tx1"/>
                </a:solidFill>
              </a:rPr>
              <a:t> 따라 결과 달라짐</a:t>
            </a:r>
          </a:p>
        </p:txBody>
      </p:sp>
    </p:spTree>
    <p:extLst>
      <p:ext uri="{BB962C8B-B14F-4D97-AF65-F5344CB8AC3E}">
        <p14:creationId xmlns:p14="http://schemas.microsoft.com/office/powerpoint/2010/main" val="28001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FD8F3-FB2F-41D1-BD83-0CEFD05DA38A}"/>
              </a:ext>
            </a:extLst>
          </p:cNvPr>
          <p:cNvSpPr txBox="1"/>
          <p:nvPr/>
        </p:nvSpPr>
        <p:spPr>
          <a:xfrm>
            <a:off x="256556" y="1197356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몇 개의 클러스터를 만들 것인가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84F0D2-99D9-471D-8E60-E88A20582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" y="1774577"/>
            <a:ext cx="8571428" cy="448571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AFDA6-7232-4C7D-B0C3-EFADDA358FB1}"/>
              </a:ext>
            </a:extLst>
          </p:cNvPr>
          <p:cNvSpPr txBox="1"/>
          <p:nvPr/>
        </p:nvSpPr>
        <p:spPr>
          <a:xfrm>
            <a:off x="1586645" y="2863798"/>
            <a:ext cx="239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팔꿈치 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9E975-2572-4E93-AB2A-02DC584A5AC4}"/>
              </a:ext>
            </a:extLst>
          </p:cNvPr>
          <p:cNvSpPr txBox="1"/>
          <p:nvPr/>
        </p:nvSpPr>
        <p:spPr>
          <a:xfrm>
            <a:off x="6078006" y="2863798"/>
            <a:ext cx="239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팔꿈치 無</a:t>
            </a:r>
          </a:p>
        </p:txBody>
      </p:sp>
    </p:spTree>
    <p:extLst>
      <p:ext uri="{BB962C8B-B14F-4D97-AF65-F5344CB8AC3E}">
        <p14:creationId xmlns:p14="http://schemas.microsoft.com/office/powerpoint/2010/main" val="141150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Kmeans</a:t>
            </a:r>
            <a:r>
              <a:rPr lang="en-US" altLang="ko-KR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FD8F3-FB2F-41D1-BD83-0CEFD05DA38A}"/>
              </a:ext>
            </a:extLst>
          </p:cNvPr>
          <p:cNvSpPr txBox="1"/>
          <p:nvPr/>
        </p:nvSpPr>
        <p:spPr>
          <a:xfrm>
            <a:off x="256556" y="1197356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몇 개의 클러스터를 만들 것인가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84F0D2-99D9-471D-8E60-E88A20582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" y="2321257"/>
            <a:ext cx="8571428" cy="339235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1AF40-A969-4610-B5A8-16D78A5B6BD1}"/>
              </a:ext>
            </a:extLst>
          </p:cNvPr>
          <p:cNvSpPr txBox="1"/>
          <p:nvPr/>
        </p:nvSpPr>
        <p:spPr>
          <a:xfrm>
            <a:off x="358962" y="1720576"/>
            <a:ext cx="868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목적에 따라 달라질 수 있다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  <a:endParaRPr lang="ko-KR" altLang="en-US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3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4140" y="668969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계층 군집화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F9576-F246-412F-88DD-5311D121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5E5E5E"/>
                </a:solidFill>
                <a:effectLst/>
                <a:latin typeface="Arial Unicode MS"/>
                <a:ea typeface="&amp;quot"/>
              </a:rPr>
              <a:t>J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04ED24-4538-4B9A-B08D-E1F620E9C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" y="1605897"/>
            <a:ext cx="7276611" cy="4687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67085-B9BA-44F5-A8FE-DC4C7DADDCD9}"/>
              </a:ext>
            </a:extLst>
          </p:cNvPr>
          <p:cNvSpPr txBox="1"/>
          <p:nvPr/>
        </p:nvSpPr>
        <p:spPr>
          <a:xfrm>
            <a:off x="2658558" y="1243769"/>
            <a:ext cx="391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덴드로그램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22256-E2B4-42AE-8A48-71FC9EEB8D46}"/>
              </a:ext>
            </a:extLst>
          </p:cNvPr>
          <p:cNvSpPr txBox="1"/>
          <p:nvPr/>
        </p:nvSpPr>
        <p:spPr>
          <a:xfrm>
            <a:off x="7277335" y="5212660"/>
            <a:ext cx="175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낮은 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CA50D-65CD-4617-9D6D-53C4A3B0F413}"/>
              </a:ext>
            </a:extLst>
          </p:cNvPr>
          <p:cNvSpPr txBox="1"/>
          <p:nvPr/>
        </p:nvSpPr>
        <p:spPr>
          <a:xfrm>
            <a:off x="7277335" y="1901250"/>
            <a:ext cx="175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높은 단계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1A2165-BCC2-4233-85AC-8B1FF93B3BD8}"/>
              </a:ext>
            </a:extLst>
          </p:cNvPr>
          <p:cNvSpPr/>
          <p:nvPr/>
        </p:nvSpPr>
        <p:spPr>
          <a:xfrm>
            <a:off x="5753100" y="1605897"/>
            <a:ext cx="635000" cy="67433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3DCFA9-49C3-430C-BC4F-F45124465C44}"/>
              </a:ext>
            </a:extLst>
          </p:cNvPr>
          <p:cNvCxnSpPr>
            <a:cxnSpLocks/>
          </p:cNvCxnSpPr>
          <p:nvPr/>
        </p:nvCxnSpPr>
        <p:spPr>
          <a:xfrm>
            <a:off x="3111500" y="1803400"/>
            <a:ext cx="264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02F811-5B0B-42DC-815E-DA7BAA41BFB9}"/>
              </a:ext>
            </a:extLst>
          </p:cNvPr>
          <p:cNvSpPr txBox="1"/>
          <p:nvPr/>
        </p:nvSpPr>
        <p:spPr>
          <a:xfrm>
            <a:off x="1038963" y="1559380"/>
            <a:ext cx="198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최종 군집</a:t>
            </a:r>
          </a:p>
        </p:txBody>
      </p:sp>
    </p:spTree>
    <p:extLst>
      <p:ext uri="{BB962C8B-B14F-4D97-AF65-F5344CB8AC3E}">
        <p14:creationId xmlns:p14="http://schemas.microsoft.com/office/powerpoint/2010/main" val="2672172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610</Words>
  <Application>Microsoft Office PowerPoint</Application>
  <PresentationFormat>화면 슬라이드 쇼(4:3)</PresentationFormat>
  <Paragraphs>171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Arial</vt:lpstr>
      <vt:lpstr>나눔스퀘어OTF ExtraBold</vt:lpstr>
      <vt:lpstr>Arial Unicode MS</vt:lpstr>
      <vt:lpstr>맑은 고딕</vt:lpstr>
      <vt:lpstr>Calibri</vt:lpstr>
      <vt:lpstr>-윤고딕330</vt:lpstr>
      <vt:lpstr>-윤고딕320</vt:lpstr>
      <vt:lpstr>&amp;quot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이주은</dc:creator>
  <cp:lastModifiedBy>김열린</cp:lastModifiedBy>
  <cp:revision>246</cp:revision>
  <dcterms:created xsi:type="dcterms:W3CDTF">2013-10-27T06:00:04Z</dcterms:created>
  <dcterms:modified xsi:type="dcterms:W3CDTF">2018-09-12T15:03:33Z</dcterms:modified>
</cp:coreProperties>
</file>